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2"/>
  </p:notesMasterIdLst>
  <p:sldIdLst>
    <p:sldId id="256" r:id="rId2"/>
    <p:sldId id="257" r:id="rId3"/>
    <p:sldId id="258" r:id="rId4"/>
    <p:sldId id="259" r:id="rId5"/>
    <p:sldId id="267" r:id="rId6"/>
    <p:sldId id="261" r:id="rId7"/>
    <p:sldId id="262" r:id="rId8"/>
    <p:sldId id="263" r:id="rId9"/>
    <p:sldId id="264" r:id="rId10"/>
    <p:sldId id="265" r:id="rId11"/>
  </p:sldIdLst>
  <p:sldSz cx="12192000" cy="6858000"/>
  <p:notesSz cx="6858000" cy="9144000"/>
  <p:embeddedFontLst>
    <p:embeddedFont>
      <p:font typeface="Work Sans" pitchFamily="2" charset="0"/>
      <p:regular r:id="rId13"/>
      <p:bold r:id="rId14"/>
      <p:italic r:id="rId15"/>
      <p:boldItalic r:id="rId16"/>
    </p:embeddedFont>
    <p:embeddedFont>
      <p:font typeface="Work Sans Light" pitchFamily="2" charset="0"/>
      <p:regular r:id="rId17"/>
      <p:bold r:id="rId18"/>
      <p:italic r:id="rId19"/>
      <p:boldItalic r:id="rId20"/>
    </p:embeddedFont>
    <p:embeddedFont>
      <p:font typeface="Work Sans Medium"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11f62d0eb0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211f62d0eb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6212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11f62d0eb0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211f62d0eb0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4"/>
          <p:cNvSpPr>
            <a:spLocks noGrp="1"/>
          </p:cNvSpPr>
          <p:nvPr>
            <p:ph type="pic" idx="2"/>
          </p:nvPr>
        </p:nvSpPr>
        <p:spPr>
          <a:xfrm>
            <a:off x="5183188" y="987425"/>
            <a:ext cx="6172200" cy="4873625"/>
          </a:xfrm>
          <a:prstGeom prst="rect">
            <a:avLst/>
          </a:prstGeom>
          <a:noFill/>
          <a:ln>
            <a:noFill/>
          </a:ln>
        </p:spPr>
      </p:sp>
      <p:sp>
        <p:nvSpPr>
          <p:cNvPr id="80" name="Google Shape;80;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4"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4"/>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Nicolasgil06/CANCHEROS/blob/master/assets/docs/Trimestre%20III/01_Casos_Uso/CU_modulo_usuarios..jpg" TargetMode="External"/><Relationship Id="rId3" Type="http://schemas.openxmlformats.org/officeDocument/2006/relationships/hyperlink" Target="https://github.com/Nicolasgil06/CANCHEROS/tree/master/assets/docs/Trimestre%20II/02_Elicitaci%C3%B3n_Requisitos" TargetMode="External"/><Relationship Id="rId7" Type="http://schemas.openxmlformats.org/officeDocument/2006/relationships/hyperlink" Target="https://github.com/Nicolasgil06/CANCHEROS/blob/master/assets/docs/Trimestre%20II/07_Diccionario_Datos/cancheros%20Data%20Dictionary.pdf" TargetMode="External"/><Relationship Id="rId12"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github.com/Nicolasgil06/CANCHEROS/tree/master/assets/docs/Trimestre%20II/05_Modelo_Relacional" TargetMode="External"/><Relationship Id="rId11" Type="http://schemas.openxmlformats.org/officeDocument/2006/relationships/image" Target="../media/image7.jpg"/><Relationship Id="rId5" Type="http://schemas.openxmlformats.org/officeDocument/2006/relationships/hyperlink" Target="https://github.com/Nicolasgil06/CANCHEROS/tree/master/assets/docs/Trimestre%20II/04_WireFrames_Mockups" TargetMode="External"/><Relationship Id="rId10" Type="http://schemas.openxmlformats.org/officeDocument/2006/relationships/hyperlink" Target="https://github.com/Nicolasgil06/CANCHEROS/blob/master/assets/docs/Trimestre%20IV/01_Diagrama_Clases/Diagrama_de_clases.jpg" TargetMode="External"/><Relationship Id="rId4" Type="http://schemas.openxmlformats.org/officeDocument/2006/relationships/hyperlink" Target="https://github.com/Nicolasgil06/CANCHEROS/blob/master/assets/docs/Trimestre%20II/03_Requisitos/Historias%20de%20Usuario%203%20trimestre%20CANCHEROS.pdf" TargetMode="External"/><Relationship Id="rId9" Type="http://schemas.openxmlformats.org/officeDocument/2006/relationships/hyperlink" Target="https://github.com/Nicolasgil06/CANCHEROS/tree/master/assets/docs/Trimestre%20III/02_Construcci%C3%B3n_db_ddl_d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p:nvPr/>
        </p:nvSpPr>
        <p:spPr>
          <a:xfrm>
            <a:off x="1268450" y="3018889"/>
            <a:ext cx="6453600" cy="1046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6200" b="1">
                <a:solidFill>
                  <a:srgbClr val="3F3F3F"/>
                </a:solidFill>
                <a:latin typeface="Work Sans"/>
                <a:ea typeface="Work Sans"/>
                <a:cs typeface="Work Sans"/>
                <a:sym typeface="Work Sans"/>
              </a:rPr>
              <a:t>CANCHEROS </a:t>
            </a:r>
            <a:endParaRPr sz="4800" b="1">
              <a:solidFill>
                <a:srgbClr val="3F3F3F"/>
              </a:solidFill>
              <a:latin typeface="Work Sans"/>
              <a:ea typeface="Work Sans"/>
              <a:cs typeface="Work Sans"/>
              <a:sym typeface="Work Sans"/>
            </a:endParaRPr>
          </a:p>
        </p:txBody>
      </p:sp>
      <p:pic>
        <p:nvPicPr>
          <p:cNvPr id="102" name="Google Shape;102;p17"/>
          <p:cNvPicPr preferRelativeResize="0"/>
          <p:nvPr/>
        </p:nvPicPr>
        <p:blipFill>
          <a:blip r:embed="rId3">
            <a:alphaModFix/>
          </a:blip>
          <a:stretch>
            <a:fillRect/>
          </a:stretch>
        </p:blipFill>
        <p:spPr>
          <a:xfrm>
            <a:off x="6675850" y="2645750"/>
            <a:ext cx="2256650" cy="2067100"/>
          </a:xfrm>
          <a:prstGeom prst="rect">
            <a:avLst/>
          </a:prstGeom>
          <a:noFill/>
          <a:ln>
            <a:noFill/>
          </a:ln>
        </p:spPr>
      </p:pic>
      <p:pic>
        <p:nvPicPr>
          <p:cNvPr id="103" name="Google Shape;103;p17"/>
          <p:cNvPicPr preferRelativeResize="0"/>
          <p:nvPr/>
        </p:nvPicPr>
        <p:blipFill>
          <a:blip r:embed="rId4">
            <a:alphaModFix/>
          </a:blip>
          <a:stretch>
            <a:fillRect/>
          </a:stretch>
        </p:blipFill>
        <p:spPr>
          <a:xfrm>
            <a:off x="8932500" y="2645750"/>
            <a:ext cx="2143125" cy="2067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6"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8"/>
          <p:cNvSpPr txBox="1"/>
          <p:nvPr/>
        </p:nvSpPr>
        <p:spPr>
          <a:xfrm>
            <a:off x="3252162" y="1556493"/>
            <a:ext cx="56877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7200">
                <a:solidFill>
                  <a:schemeClr val="lt1"/>
                </a:solidFill>
                <a:latin typeface="Work Sans Light"/>
                <a:ea typeface="Work Sans Light"/>
                <a:cs typeface="Work Sans Light"/>
                <a:sym typeface="Work Sans Light"/>
              </a:rPr>
              <a:t>CANCHEROS </a:t>
            </a:r>
            <a:endParaRPr/>
          </a:p>
        </p:txBody>
      </p:sp>
      <p:cxnSp>
        <p:nvCxnSpPr>
          <p:cNvPr id="109" name="Google Shape;109;p18"/>
          <p:cNvCxnSpPr/>
          <p:nvPr/>
        </p:nvCxnSpPr>
        <p:spPr>
          <a:xfrm>
            <a:off x="5227899" y="3321934"/>
            <a:ext cx="1736203" cy="0"/>
          </a:xfrm>
          <a:prstGeom prst="straightConnector1">
            <a:avLst/>
          </a:prstGeom>
          <a:noFill/>
          <a:ln w="9525" cap="flat" cmpd="sng">
            <a:solidFill>
              <a:schemeClr val="lt1"/>
            </a:solidFill>
            <a:prstDash val="solid"/>
            <a:miter lim="800000"/>
            <a:headEnd type="none" w="sm" len="sm"/>
            <a:tailEnd type="none" w="sm" len="sm"/>
          </a:ln>
        </p:spPr>
      </p:cxnSp>
      <p:sp>
        <p:nvSpPr>
          <p:cNvPr id="110" name="Google Shape;110;p18"/>
          <p:cNvSpPr txBox="1"/>
          <p:nvPr/>
        </p:nvSpPr>
        <p:spPr>
          <a:xfrm>
            <a:off x="4168816" y="3463724"/>
            <a:ext cx="38544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a:solidFill>
                  <a:schemeClr val="lt1"/>
                </a:solidFill>
                <a:latin typeface="Work Sans Light"/>
                <a:ea typeface="Work Sans Light"/>
                <a:cs typeface="Work Sans Light"/>
                <a:sym typeface="Work Sans Light"/>
              </a:rPr>
              <a:t>MIGUEL ANDRES PARRA SALGUERO</a:t>
            </a:r>
            <a:endParaRPr/>
          </a:p>
          <a:p>
            <a:pPr marL="0" marR="0" lvl="0" indent="0" algn="ctr" rtl="0">
              <a:spcBef>
                <a:spcPts val="0"/>
              </a:spcBef>
              <a:spcAft>
                <a:spcPts val="0"/>
              </a:spcAft>
              <a:buNone/>
            </a:pPr>
            <a:r>
              <a:rPr lang="es-MX" sz="1600">
                <a:solidFill>
                  <a:schemeClr val="lt1"/>
                </a:solidFill>
                <a:latin typeface="Work Sans Light"/>
                <a:ea typeface="Work Sans Light"/>
                <a:cs typeface="Work Sans Light"/>
                <a:sym typeface="Work Sans Light"/>
              </a:rPr>
              <a:t>JOSTIN MACK BRAYAN TAFUR RINCON</a:t>
            </a:r>
            <a:endParaRPr/>
          </a:p>
          <a:p>
            <a:pPr marL="0" marR="0" lvl="0" indent="0" algn="ctr" rtl="0">
              <a:spcBef>
                <a:spcPts val="0"/>
              </a:spcBef>
              <a:spcAft>
                <a:spcPts val="0"/>
              </a:spcAft>
              <a:buNone/>
            </a:pPr>
            <a:r>
              <a:rPr lang="es-MX" sz="1600">
                <a:solidFill>
                  <a:schemeClr val="lt1"/>
                </a:solidFill>
                <a:latin typeface="Work Sans Light"/>
                <a:ea typeface="Work Sans Light"/>
                <a:cs typeface="Work Sans Light"/>
                <a:sym typeface="Work Sans Light"/>
              </a:rPr>
              <a:t>NICOLAS GIL RODRIGUEZ</a:t>
            </a:r>
            <a:endParaRPr sz="1600">
              <a:solidFill>
                <a:schemeClr val="lt1"/>
              </a:solidFill>
              <a:latin typeface="Work Sans Light"/>
              <a:ea typeface="Work Sans Light"/>
              <a:cs typeface="Work Sans Light"/>
              <a:sym typeface="Work Sans Light"/>
            </a:endParaRPr>
          </a:p>
        </p:txBody>
      </p:sp>
      <p:sp>
        <p:nvSpPr>
          <p:cNvPr id="111" name="Google Shape;111;p18"/>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Instructor Albeiro Ramos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Bogotá, 25 de marzo de 2023</a:t>
            </a:r>
            <a:endParaRPr sz="1600" b="1">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9"/>
          <p:cNvPicPr preferRelativeResize="0"/>
          <p:nvPr/>
        </p:nvPicPr>
        <p:blipFill>
          <a:blip r:embed="rId3">
            <a:alphaModFix/>
          </a:blip>
          <a:stretch>
            <a:fillRect/>
          </a:stretch>
        </p:blipFill>
        <p:spPr>
          <a:xfrm>
            <a:off x="4926725" y="1438600"/>
            <a:ext cx="7265275" cy="5419400"/>
          </a:xfrm>
          <a:prstGeom prst="rect">
            <a:avLst/>
          </a:prstGeom>
          <a:noFill/>
          <a:ln>
            <a:noFill/>
          </a:ln>
        </p:spPr>
      </p:pic>
      <p:sp>
        <p:nvSpPr>
          <p:cNvPr id="117" name="Google Shape;117;p19"/>
          <p:cNvSpPr/>
          <p:nvPr/>
        </p:nvSpPr>
        <p:spPr>
          <a:xfrm>
            <a:off x="526875" y="2070591"/>
            <a:ext cx="2940000" cy="3777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19"/>
          <p:cNvSpPr txBox="1"/>
          <p:nvPr/>
        </p:nvSpPr>
        <p:spPr>
          <a:xfrm>
            <a:off x="551927" y="1772775"/>
            <a:ext cx="3514800" cy="736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MX" sz="3600">
                <a:solidFill>
                  <a:srgbClr val="38AA00"/>
                </a:solidFill>
                <a:latin typeface="Work Sans Light"/>
                <a:ea typeface="Work Sans Light"/>
                <a:cs typeface="Work Sans Light"/>
                <a:sym typeface="Work Sans Light"/>
              </a:rPr>
              <a:t>Introducción</a:t>
            </a:r>
            <a:endParaRPr/>
          </a:p>
        </p:txBody>
      </p:sp>
      <p:sp>
        <p:nvSpPr>
          <p:cNvPr id="119" name="Google Shape;119;p19"/>
          <p:cNvSpPr txBox="1"/>
          <p:nvPr/>
        </p:nvSpPr>
        <p:spPr>
          <a:xfrm>
            <a:off x="551928" y="2674419"/>
            <a:ext cx="3854400" cy="354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600" dirty="0">
                <a:solidFill>
                  <a:schemeClr val="dk1"/>
                </a:solidFill>
                <a:latin typeface="Work Sans Light"/>
                <a:ea typeface="Work Sans Light"/>
                <a:cs typeface="Work Sans Light"/>
                <a:sym typeface="Work Sans Light"/>
              </a:rPr>
              <a:t>La empresa (IDRD) Instituto Distrital de Recreación y Deporte, tiene bajo su administración un salón comunal en el barrio Bonanza con dirección tv. 71 BIS # 75 a -46, esta cuenta con espacios deportivos  las cuales se dividen en dos canchas, donde se practica tanto fútbol como Rugby, en las que para poder ingresar a ellas los usuarios lo realizan a través de una reserva por un cierto tiempo, y junto a este alquiler también solicitan implementos para realizar el deporte elegido.  </a:t>
            </a:r>
            <a:endParaRPr sz="1600" dirty="0">
              <a:solidFill>
                <a:schemeClr val="dk1"/>
              </a:solidFill>
              <a:latin typeface="Work Sans Light"/>
              <a:ea typeface="Work Sans Light"/>
              <a:cs typeface="Work Sans Light"/>
              <a:sym typeface="Work Sans Light"/>
            </a:endParaRPr>
          </a:p>
        </p:txBody>
      </p:sp>
      <p:pic>
        <p:nvPicPr>
          <p:cNvPr id="120" name="Google Shape;120;p19"/>
          <p:cNvPicPr preferRelativeResize="0"/>
          <p:nvPr/>
        </p:nvPicPr>
        <p:blipFill>
          <a:blip r:embed="rId4">
            <a:alphaModFix/>
          </a:blip>
          <a:stretch>
            <a:fillRect/>
          </a:stretch>
        </p:blipFill>
        <p:spPr>
          <a:xfrm>
            <a:off x="8450325" y="131563"/>
            <a:ext cx="1169800" cy="1128300"/>
          </a:xfrm>
          <a:prstGeom prst="rect">
            <a:avLst/>
          </a:prstGeom>
          <a:noFill/>
          <a:ln>
            <a:noFill/>
          </a:ln>
        </p:spPr>
      </p:pic>
      <p:pic>
        <p:nvPicPr>
          <p:cNvPr id="121" name="Google Shape;121;p19"/>
          <p:cNvPicPr preferRelativeResize="0"/>
          <p:nvPr/>
        </p:nvPicPr>
        <p:blipFill>
          <a:blip r:embed="rId5">
            <a:alphaModFix/>
          </a:blip>
          <a:stretch>
            <a:fillRect/>
          </a:stretch>
        </p:blipFill>
        <p:spPr>
          <a:xfrm>
            <a:off x="9620125" y="110477"/>
            <a:ext cx="1277800" cy="1170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0"/>
          <p:cNvSpPr txBox="1"/>
          <p:nvPr/>
        </p:nvSpPr>
        <p:spPr>
          <a:xfrm>
            <a:off x="456236" y="416689"/>
            <a:ext cx="10515600" cy="741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MX" sz="4400">
                <a:solidFill>
                  <a:schemeClr val="lt1"/>
                </a:solidFill>
                <a:latin typeface="Work Sans Medium"/>
                <a:ea typeface="Work Sans Medium"/>
                <a:cs typeface="Work Sans Medium"/>
                <a:sym typeface="Work Sans Medium"/>
              </a:rPr>
              <a:t>CANCHEROS</a:t>
            </a:r>
            <a:endParaRPr/>
          </a:p>
        </p:txBody>
      </p:sp>
      <p:sp>
        <p:nvSpPr>
          <p:cNvPr id="127" name="Google Shape;127;p20"/>
          <p:cNvSpPr txBox="1"/>
          <p:nvPr/>
        </p:nvSpPr>
        <p:spPr>
          <a:xfrm>
            <a:off x="5776064" y="2420572"/>
            <a:ext cx="4547400" cy="354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Problema</a:t>
            </a:r>
            <a:endParaRPr/>
          </a:p>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Objetivos</a:t>
            </a:r>
            <a:endParaRPr/>
          </a:p>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Justificación</a:t>
            </a:r>
            <a:endParaRPr/>
          </a:p>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Alcance</a:t>
            </a:r>
            <a:endParaRPr/>
          </a:p>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Delimitación</a:t>
            </a:r>
            <a:endParaRPr/>
          </a:p>
          <a:p>
            <a:pPr marL="0" marR="0" lvl="0" indent="0" algn="l" rtl="0">
              <a:spcBef>
                <a:spcPts val="0"/>
              </a:spcBef>
              <a:spcAft>
                <a:spcPts val="0"/>
              </a:spcAft>
              <a:buNone/>
            </a:pPr>
            <a:r>
              <a:rPr lang="es-MX" sz="3200" b="1">
                <a:solidFill>
                  <a:schemeClr val="dk1"/>
                </a:solidFill>
                <a:latin typeface="Work Sans Light"/>
                <a:ea typeface="Work Sans Light"/>
                <a:cs typeface="Work Sans Light"/>
                <a:sym typeface="Work Sans Light"/>
              </a:rPr>
              <a:t>Entregables Trimestre</a:t>
            </a:r>
            <a:endParaRPr/>
          </a:p>
        </p:txBody>
      </p:sp>
      <p:pic>
        <p:nvPicPr>
          <p:cNvPr id="128" name="Google Shape;128;p20"/>
          <p:cNvPicPr preferRelativeResize="0"/>
          <p:nvPr/>
        </p:nvPicPr>
        <p:blipFill>
          <a:blip r:embed="rId4">
            <a:alphaModFix/>
          </a:blip>
          <a:stretch>
            <a:fillRect/>
          </a:stretch>
        </p:blipFill>
        <p:spPr>
          <a:xfrm>
            <a:off x="1462900" y="2338404"/>
            <a:ext cx="3237200" cy="2965275"/>
          </a:xfrm>
          <a:prstGeom prst="rect">
            <a:avLst/>
          </a:prstGeom>
          <a:noFill/>
          <a:ln>
            <a:noFill/>
          </a:ln>
        </p:spPr>
      </p:pic>
      <p:pic>
        <p:nvPicPr>
          <p:cNvPr id="129" name="Google Shape;129;p20"/>
          <p:cNvPicPr preferRelativeResize="0"/>
          <p:nvPr/>
        </p:nvPicPr>
        <p:blipFill>
          <a:blip r:embed="rId5">
            <a:alphaModFix/>
          </a:blip>
          <a:stretch>
            <a:fillRect/>
          </a:stretch>
        </p:blipFill>
        <p:spPr>
          <a:xfrm>
            <a:off x="8450325" y="131563"/>
            <a:ext cx="1169800" cy="1128300"/>
          </a:xfrm>
          <a:prstGeom prst="rect">
            <a:avLst/>
          </a:prstGeom>
          <a:noFill/>
          <a:ln>
            <a:noFill/>
          </a:ln>
        </p:spPr>
      </p:pic>
      <p:pic>
        <p:nvPicPr>
          <p:cNvPr id="130" name="Google Shape;130;p20"/>
          <p:cNvPicPr preferRelativeResize="0"/>
          <p:nvPr/>
        </p:nvPicPr>
        <p:blipFill>
          <a:blip r:embed="rId4">
            <a:alphaModFix/>
          </a:blip>
          <a:stretch>
            <a:fillRect/>
          </a:stretch>
        </p:blipFill>
        <p:spPr>
          <a:xfrm>
            <a:off x="9620125" y="110477"/>
            <a:ext cx="1277800" cy="1170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a:solidFill>
                  <a:schemeClr val="lt1"/>
                </a:solidFill>
                <a:latin typeface="Work Sans Medium"/>
                <a:ea typeface="Work Sans Medium"/>
                <a:cs typeface="Work Sans Medium"/>
                <a:sym typeface="Work Sans Medium"/>
              </a:rPr>
              <a:t>PROBLEMA </a:t>
            </a:r>
            <a:endParaRPr dirty="0"/>
          </a:p>
        </p:txBody>
      </p:sp>
      <p:sp>
        <p:nvSpPr>
          <p:cNvPr id="136" name="Google Shape;136;p21"/>
          <p:cNvSpPr txBox="1"/>
          <p:nvPr/>
        </p:nvSpPr>
        <p:spPr>
          <a:xfrm>
            <a:off x="115824" y="1436044"/>
            <a:ext cx="11960352" cy="48628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r>
              <a:rPr lang="es-ES" dirty="0">
                <a:solidFill>
                  <a:schemeClr val="tx2">
                    <a:lumMod val="25000"/>
                  </a:schemeClr>
                </a:solidFill>
              </a:rPr>
              <a:t>La Empresa IDRD, que gestiona un salón comunal en el barrio Bonanza (TV. 71 BIS # 75 A -46), actualmente maneja las reservas de sus canchas de forma manual usando archivos en cuaderno. Debido a la alta demanda, las canchas están ocupadas todos los días entre las 07:00 AM y las 10:00 PM.</a:t>
            </a:r>
          </a:p>
          <a:p>
            <a:endParaRPr lang="es-ES" dirty="0">
              <a:solidFill>
                <a:schemeClr val="tx2">
                  <a:lumMod val="25000"/>
                </a:schemeClr>
              </a:solidFill>
            </a:endParaRPr>
          </a:p>
          <a:p>
            <a:r>
              <a:rPr lang="es-ES" dirty="0">
                <a:solidFill>
                  <a:schemeClr val="tx2">
                    <a:lumMod val="25000"/>
                  </a:schemeClr>
                </a:solidFill>
              </a:rPr>
              <a:t>Para llegar a un análisis detallado, se realizaron entrevistas con el administrador del salón y con los usuarios afectados, además de varias visitas al lugar para observar el desempeño del proceso de reservas.</a:t>
            </a:r>
          </a:p>
          <a:p>
            <a:endParaRPr lang="es-ES" dirty="0">
              <a:solidFill>
                <a:schemeClr val="tx2">
                  <a:lumMod val="25000"/>
                </a:schemeClr>
              </a:solidFill>
            </a:endParaRPr>
          </a:p>
          <a:p>
            <a:r>
              <a:rPr lang="es-ES" dirty="0">
                <a:solidFill>
                  <a:schemeClr val="tx2">
                    <a:lumMod val="25000"/>
                  </a:schemeClr>
                </a:solidFill>
              </a:rPr>
              <a:t>Entre las necesidades identificadas, se destaca que el registro de usuarios es un proceso tedioso y que consume mucho tiempo. La inscripción manual requiere un alto rango de tiempo para completar, tanto para los usuarios como para el administrador. Además, el administrador dedica un tiempo excesivo a crear, actualizar y borrar información de usuarios y reservas, lo que incrementa el riesgo de errores y complicaciones en la gestión.</a:t>
            </a:r>
          </a:p>
          <a:p>
            <a:endParaRPr lang="es-ES" dirty="0">
              <a:solidFill>
                <a:schemeClr val="tx2">
                  <a:lumMod val="25000"/>
                </a:schemeClr>
              </a:solidFill>
            </a:endParaRPr>
          </a:p>
          <a:p>
            <a:r>
              <a:rPr lang="es-ES" dirty="0">
                <a:solidFill>
                  <a:schemeClr val="tx2">
                    <a:lumMod val="25000"/>
                  </a:schemeClr>
                </a:solidFill>
              </a:rPr>
              <a:t>Actualmente, el proceso de reserva de canchas es manual. Los usuarios solicitan las reservas por teléfono, en persona, o mediante formularios en papel, y la disponibilidad se verifica y confirma manualmente en un cuaderno. Esto puede llevar a errores y duplicaciones, ya que la información no se actualiza en tiempo real. Del mismo modo, el registro de usuarios se realiza en libros físicos, y cualquier cambio en la información se anota manualmente, lo que puede causar inconsistencias y errores en los datos.</a:t>
            </a:r>
          </a:p>
          <a:p>
            <a:endParaRPr lang="es-ES" dirty="0">
              <a:solidFill>
                <a:schemeClr val="tx2">
                  <a:lumMod val="25000"/>
                </a:schemeClr>
              </a:solidFill>
            </a:endParaRPr>
          </a:p>
          <a:p>
            <a:r>
              <a:rPr lang="es-ES" dirty="0">
                <a:solidFill>
                  <a:schemeClr val="tx2">
                    <a:lumMod val="25000"/>
                  </a:schemeClr>
                </a:solidFill>
              </a:rPr>
              <a:t>Para mejorar la situación, se recomienda implementar un sistema digital de reservas que permita la automatización del proceso. Una plataforma en línea podría gestionar las reservas y disponibilidades en tiempo real, mientras que una base de datos digital facilitaría el registro y mantenimiento de la información de usuarios y reservas. Estas mejoras optimizarán la gestión, reducirán el tiempo invertido y minimizarán los errores, incrementando así la eficiencia operativa del salón comunal.</a:t>
            </a:r>
          </a:p>
          <a:p>
            <a:pPr marL="0" marR="0" lvl="0" indent="0" algn="l" rtl="0">
              <a:spcBef>
                <a:spcPts val="0"/>
              </a:spcBef>
              <a:spcAft>
                <a:spcPts val="0"/>
              </a:spcAft>
              <a:buNone/>
            </a:pPr>
            <a:endParaRPr dirty="0"/>
          </a:p>
        </p:txBody>
      </p:sp>
      <p:pic>
        <p:nvPicPr>
          <p:cNvPr id="137" name="Google Shape;137;p21"/>
          <p:cNvPicPr preferRelativeResize="0"/>
          <p:nvPr/>
        </p:nvPicPr>
        <p:blipFill>
          <a:blip r:embed="rId3">
            <a:alphaModFix/>
          </a:blip>
          <a:stretch>
            <a:fillRect/>
          </a:stretch>
        </p:blipFill>
        <p:spPr>
          <a:xfrm>
            <a:off x="8450325" y="131563"/>
            <a:ext cx="1169800" cy="1128300"/>
          </a:xfrm>
          <a:prstGeom prst="rect">
            <a:avLst/>
          </a:prstGeom>
          <a:noFill/>
          <a:ln>
            <a:noFill/>
          </a:ln>
        </p:spPr>
      </p:pic>
      <p:pic>
        <p:nvPicPr>
          <p:cNvPr id="138" name="Google Shape;138;p21"/>
          <p:cNvPicPr preferRelativeResize="0"/>
          <p:nvPr/>
        </p:nvPicPr>
        <p:blipFill>
          <a:blip r:embed="rId4">
            <a:alphaModFix/>
          </a:blip>
          <a:stretch>
            <a:fillRect/>
          </a:stretch>
        </p:blipFill>
        <p:spPr>
          <a:xfrm>
            <a:off x="9620125" y="110477"/>
            <a:ext cx="1277800" cy="1170475"/>
          </a:xfrm>
          <a:prstGeom prst="rect">
            <a:avLst/>
          </a:prstGeom>
          <a:noFill/>
          <a:ln>
            <a:noFill/>
          </a:ln>
        </p:spPr>
      </p:pic>
    </p:spTree>
    <p:extLst>
      <p:ext uri="{BB962C8B-B14F-4D97-AF65-F5344CB8AC3E}">
        <p14:creationId xmlns:p14="http://schemas.microsoft.com/office/powerpoint/2010/main" val="2320994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2"/>
          <p:cNvPicPr preferRelativeResize="0"/>
          <p:nvPr/>
        </p:nvPicPr>
        <p:blipFill>
          <a:blip r:embed="rId3">
            <a:alphaModFix/>
          </a:blip>
          <a:stretch>
            <a:fillRect/>
          </a:stretch>
        </p:blipFill>
        <p:spPr>
          <a:xfrm>
            <a:off x="5202625" y="1438600"/>
            <a:ext cx="6989375" cy="5419400"/>
          </a:xfrm>
          <a:prstGeom prst="rect">
            <a:avLst/>
          </a:prstGeom>
          <a:noFill/>
          <a:ln>
            <a:noFill/>
          </a:ln>
        </p:spPr>
      </p:pic>
      <p:sp>
        <p:nvSpPr>
          <p:cNvPr id="144" name="Google Shape;144;p22"/>
          <p:cNvSpPr/>
          <p:nvPr/>
        </p:nvSpPr>
        <p:spPr>
          <a:xfrm>
            <a:off x="553243" y="1881565"/>
            <a:ext cx="3527400"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22"/>
          <p:cNvSpPr txBox="1"/>
          <p:nvPr/>
        </p:nvSpPr>
        <p:spPr>
          <a:xfrm>
            <a:off x="189359" y="1631311"/>
            <a:ext cx="4077000" cy="676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General</a:t>
            </a:r>
            <a:endParaRPr/>
          </a:p>
        </p:txBody>
      </p:sp>
      <p:sp>
        <p:nvSpPr>
          <p:cNvPr id="146" name="Google Shape;146;p22"/>
          <p:cNvSpPr txBox="1"/>
          <p:nvPr/>
        </p:nvSpPr>
        <p:spPr>
          <a:xfrm>
            <a:off x="189346" y="2261858"/>
            <a:ext cx="4711842"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dirty="0">
                <a:latin typeface="Work Sans Light" pitchFamily="2" charset="0"/>
              </a:rPr>
              <a:t>Desarrollar un Sistema de Información Web </a:t>
            </a:r>
            <a:r>
              <a:rPr lang="es-ES" sz="1600" b="1" dirty="0">
                <a:latin typeface="Work Sans Light" pitchFamily="2" charset="0"/>
              </a:rPr>
              <a:t>CANCHEROS</a:t>
            </a:r>
            <a:r>
              <a:rPr lang="es-ES" sz="1600" dirty="0">
                <a:latin typeface="Work Sans Light" pitchFamily="2" charset="0"/>
              </a:rPr>
              <a:t> para apoyar y optimizar los procesos de la Empresa IDRD en la gestión del salón comunal de Bonanza, que incluye las canchas deportivas como una de sus dependencias.</a:t>
            </a:r>
            <a:endParaRPr lang="es-ES" sz="1600" dirty="0">
              <a:solidFill>
                <a:schemeClr val="dk1"/>
              </a:solidFill>
              <a:latin typeface="Work Sans Light" pitchFamily="2" charset="0"/>
              <a:ea typeface="Work Sans Light"/>
              <a:cs typeface="Work Sans Light"/>
              <a:sym typeface="Work Sans Light"/>
            </a:endParaRPr>
          </a:p>
        </p:txBody>
      </p:sp>
      <p:sp>
        <p:nvSpPr>
          <p:cNvPr id="147" name="Google Shape;147;p22"/>
          <p:cNvSpPr/>
          <p:nvPr/>
        </p:nvSpPr>
        <p:spPr>
          <a:xfrm>
            <a:off x="189346" y="4067926"/>
            <a:ext cx="4166100"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22"/>
          <p:cNvSpPr txBox="1"/>
          <p:nvPr/>
        </p:nvSpPr>
        <p:spPr>
          <a:xfrm>
            <a:off x="278455" y="3822412"/>
            <a:ext cx="40770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MX" sz="3200" dirty="0">
                <a:solidFill>
                  <a:srgbClr val="38AA00"/>
                </a:solidFill>
                <a:latin typeface="Work Sans Light"/>
                <a:ea typeface="Work Sans Light"/>
                <a:cs typeface="Work Sans Light"/>
                <a:sym typeface="Work Sans Light"/>
              </a:rPr>
              <a:t>Objetivo Específicos</a:t>
            </a:r>
            <a:endParaRPr dirty="0"/>
          </a:p>
        </p:txBody>
      </p:sp>
      <p:sp>
        <p:nvSpPr>
          <p:cNvPr id="149" name="Google Shape;149;p22"/>
          <p:cNvSpPr txBox="1"/>
          <p:nvPr/>
        </p:nvSpPr>
        <p:spPr>
          <a:xfrm>
            <a:off x="54863" y="4572830"/>
            <a:ext cx="4834800" cy="249295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Gestionar los Usuarios del salón comunal de Bonanza.</a:t>
            </a:r>
            <a:endParaRPr sz="1600" dirty="0">
              <a:solidFill>
                <a:schemeClr val="dk1"/>
              </a:solidFill>
              <a:latin typeface="Work Sans Light"/>
              <a:ea typeface="Work Sans Light"/>
              <a:cs typeface="Work Sans Light"/>
              <a:sym typeface="Work Sans Light"/>
            </a:endParaRPr>
          </a:p>
          <a:p>
            <a:pPr marL="45720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Gestionar el alquiler de canchas para el salón comunal de Bonanza .</a:t>
            </a:r>
            <a:endParaRPr sz="1600" dirty="0">
              <a:solidFill>
                <a:schemeClr val="dk1"/>
              </a:solidFill>
              <a:latin typeface="Work Sans Light"/>
              <a:ea typeface="Work Sans Light"/>
              <a:cs typeface="Work Sans Light"/>
              <a:sym typeface="Work Sans Light"/>
            </a:endParaRPr>
          </a:p>
          <a:p>
            <a:pPr marL="45720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Administrar los reportes e informes de datos en reservas del salón comunal.</a:t>
            </a:r>
            <a:endParaRPr dirty="0"/>
          </a:p>
          <a:p>
            <a:pPr marL="457200" marR="0" lvl="0" indent="0" algn="l" rtl="0">
              <a:spcBef>
                <a:spcPts val="0"/>
              </a:spcBef>
              <a:spcAft>
                <a:spcPts val="0"/>
              </a:spcAft>
              <a:buNone/>
            </a:pPr>
            <a:endParaRPr dirty="0"/>
          </a:p>
          <a:p>
            <a:pPr marL="457200" marR="0" lvl="0" indent="0" algn="l" rtl="0">
              <a:spcBef>
                <a:spcPts val="0"/>
              </a:spcBef>
              <a:spcAft>
                <a:spcPts val="0"/>
              </a:spcAft>
              <a:buNone/>
            </a:pPr>
            <a:endParaRPr dirty="0"/>
          </a:p>
        </p:txBody>
      </p:sp>
      <p:sp>
        <p:nvSpPr>
          <p:cNvPr id="150" name="Google Shape;150;p22"/>
          <p:cNvSpPr txBox="1">
            <a:spLocks noGrp="1"/>
          </p:cNvSpPr>
          <p:nvPr>
            <p:ph type="title"/>
          </p:nvPr>
        </p:nvSpPr>
        <p:spPr>
          <a:xfrm>
            <a:off x="482825" y="112900"/>
            <a:ext cx="10439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OBJETIVOS </a:t>
            </a:r>
            <a:endParaRPr/>
          </a:p>
        </p:txBody>
      </p:sp>
      <p:pic>
        <p:nvPicPr>
          <p:cNvPr id="151" name="Google Shape;151;p22"/>
          <p:cNvPicPr preferRelativeResize="0"/>
          <p:nvPr/>
        </p:nvPicPr>
        <p:blipFill>
          <a:blip r:embed="rId4">
            <a:alphaModFix/>
          </a:blip>
          <a:stretch>
            <a:fillRect/>
          </a:stretch>
        </p:blipFill>
        <p:spPr>
          <a:xfrm>
            <a:off x="8450325" y="131563"/>
            <a:ext cx="1169800" cy="1128300"/>
          </a:xfrm>
          <a:prstGeom prst="rect">
            <a:avLst/>
          </a:prstGeom>
          <a:noFill/>
          <a:ln>
            <a:noFill/>
          </a:ln>
        </p:spPr>
      </p:pic>
      <p:pic>
        <p:nvPicPr>
          <p:cNvPr id="152" name="Google Shape;152;p22"/>
          <p:cNvPicPr preferRelativeResize="0"/>
          <p:nvPr/>
        </p:nvPicPr>
        <p:blipFill>
          <a:blip r:embed="rId5">
            <a:alphaModFix/>
          </a:blip>
          <a:stretch>
            <a:fillRect/>
          </a:stretch>
        </p:blipFill>
        <p:spPr>
          <a:xfrm>
            <a:off x="9620125" y="110477"/>
            <a:ext cx="1277800" cy="1170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JUSTIFICACION</a:t>
            </a:r>
            <a:endParaRPr/>
          </a:p>
        </p:txBody>
      </p:sp>
      <p:sp>
        <p:nvSpPr>
          <p:cNvPr id="158" name="Google Shape;158;p23"/>
          <p:cNvSpPr txBox="1"/>
          <p:nvPr/>
        </p:nvSpPr>
        <p:spPr>
          <a:xfrm>
            <a:off x="372353" y="1667521"/>
            <a:ext cx="11447400" cy="4248300"/>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600"/>
            </a:pPr>
            <a:r>
              <a:rPr lang="es-MX" sz="1600" dirty="0">
                <a:solidFill>
                  <a:schemeClr val="dk1"/>
                </a:solidFill>
                <a:latin typeface="Work Sans Light"/>
                <a:ea typeface="Work Sans Light"/>
                <a:cs typeface="Work Sans Light"/>
                <a:sym typeface="Work Sans Light"/>
              </a:rPr>
              <a:t>Se propone el desarrollo de un Sistema de Información Web denominado CANCHEROS que sirva como herramienta software de apoyo al seguimiento del Ingreso de usuarios, reserva de canchas y cancelación de reserva, en el salón comunal de la Empresa IDRD. </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R="0" lvl="0" algn="l" rtl="0">
              <a:spcBef>
                <a:spcPts val="0"/>
              </a:spcBef>
              <a:spcAft>
                <a:spcPts val="0"/>
              </a:spcAft>
              <a:buClr>
                <a:schemeClr val="dk1"/>
              </a:buClr>
              <a:buSzPts val="1600"/>
            </a:pPr>
            <a:r>
              <a:rPr lang="es-MX" sz="1600" dirty="0">
                <a:solidFill>
                  <a:schemeClr val="dk1"/>
                </a:solidFill>
                <a:latin typeface="Work Sans Light"/>
                <a:ea typeface="Work Sans Light"/>
                <a:cs typeface="Work Sans Light"/>
                <a:sym typeface="Work Sans Light"/>
              </a:rPr>
              <a:t>Permitirá la gestión de los Administradores como usuarios de la Empresa IDRD en el salón comunal del barrio Bonanza. Registrando el ingreso de nuevos usuarios que deseen realizar la toma del servicio de reserva, los Usuarios podrán realizar la reserva de una cancha deportiva eligiendo así que deporte desea practicar, en que horario y fecha, contando también con el alquiler de materiales para dicho deporte, los usuarios también podrán observar si su reservación quedo guardada con éxito, a su vez podrá realizar la cancelación de esta, para poder realizar una nueva reserva en fecha distinta. Finalmente, facilitará la gestión de reportes necesarios para la toma de decisiones del personal administrativo de la Empresa IDRD. </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R="0" lvl="0" algn="l" rtl="0">
              <a:spcBef>
                <a:spcPts val="0"/>
              </a:spcBef>
              <a:spcAft>
                <a:spcPts val="0"/>
              </a:spcAft>
              <a:buClr>
                <a:schemeClr val="dk1"/>
              </a:buClr>
              <a:buSzPts val="1600"/>
            </a:pPr>
            <a:r>
              <a:rPr lang="es-MX" sz="1600" dirty="0">
                <a:solidFill>
                  <a:schemeClr val="dk1"/>
                </a:solidFill>
                <a:latin typeface="Work Sans Light"/>
                <a:ea typeface="Work Sans Light"/>
                <a:cs typeface="Work Sans Light"/>
                <a:sym typeface="Work Sans Light"/>
              </a:rPr>
              <a:t>El Sistema CANCHEROS servirá como aporte al sector en la reducción de congestión alrededor del salón comunal y zonal similares, dejando así una gestión distinta que sea amigable para el usuario ahorrándole tiempo. </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L="457200" marR="0" lvl="0" indent="0" algn="l" rtl="0">
              <a:spcBef>
                <a:spcPts val="0"/>
              </a:spcBef>
              <a:spcAft>
                <a:spcPts val="0"/>
              </a:spcAft>
              <a:buNone/>
            </a:pPr>
            <a:endParaRPr dirty="0"/>
          </a:p>
          <a:p>
            <a:pPr marL="285750" marR="0" lvl="0" indent="-184150" algn="l" rtl="0">
              <a:spcBef>
                <a:spcPts val="0"/>
              </a:spcBef>
              <a:spcAft>
                <a:spcPts val="0"/>
              </a:spcAft>
              <a:buClr>
                <a:schemeClr val="dk1"/>
              </a:buClr>
              <a:buSzPts val="1600"/>
              <a:buFont typeface="Arial"/>
              <a:buNone/>
            </a:pPr>
            <a:endParaRPr sz="1600" b="1" dirty="0">
              <a:solidFill>
                <a:schemeClr val="dk1"/>
              </a:solidFill>
              <a:latin typeface="Work Sans Light"/>
              <a:ea typeface="Work Sans Light"/>
              <a:cs typeface="Work Sans Light"/>
              <a:sym typeface="Work Sans Light"/>
            </a:endParaRPr>
          </a:p>
        </p:txBody>
      </p:sp>
      <p:pic>
        <p:nvPicPr>
          <p:cNvPr id="159" name="Google Shape;159;p23"/>
          <p:cNvPicPr preferRelativeResize="0"/>
          <p:nvPr/>
        </p:nvPicPr>
        <p:blipFill>
          <a:blip r:embed="rId3">
            <a:alphaModFix/>
          </a:blip>
          <a:stretch>
            <a:fillRect/>
          </a:stretch>
        </p:blipFill>
        <p:spPr>
          <a:xfrm>
            <a:off x="8450325" y="131563"/>
            <a:ext cx="1169800" cy="1128300"/>
          </a:xfrm>
          <a:prstGeom prst="rect">
            <a:avLst/>
          </a:prstGeom>
          <a:noFill/>
          <a:ln>
            <a:noFill/>
          </a:ln>
        </p:spPr>
      </p:pic>
      <p:pic>
        <p:nvPicPr>
          <p:cNvPr id="160" name="Google Shape;160;p23"/>
          <p:cNvPicPr preferRelativeResize="0"/>
          <p:nvPr/>
        </p:nvPicPr>
        <p:blipFill>
          <a:blip r:embed="rId4">
            <a:alphaModFix/>
          </a:blip>
          <a:stretch>
            <a:fillRect/>
          </a:stretch>
        </p:blipFill>
        <p:spPr>
          <a:xfrm>
            <a:off x="9620125" y="110477"/>
            <a:ext cx="1277800" cy="1170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66" name="Google Shape;166;p24"/>
          <p:cNvSpPr txBox="1"/>
          <p:nvPr/>
        </p:nvSpPr>
        <p:spPr>
          <a:xfrm>
            <a:off x="372353" y="1667521"/>
            <a:ext cx="11447400" cy="38779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R="0" lvl="0" algn="l" rtl="0">
              <a:spcBef>
                <a:spcPts val="0"/>
              </a:spcBef>
              <a:spcAft>
                <a:spcPts val="0"/>
              </a:spcAft>
              <a:buClr>
                <a:schemeClr val="dk1"/>
              </a:buClr>
              <a:buSzPts val="1600"/>
            </a:pPr>
            <a:r>
              <a:rPr lang="es-MX" sz="2000" dirty="0">
                <a:solidFill>
                  <a:schemeClr val="dk1"/>
                </a:solidFill>
                <a:latin typeface="Work Sans Light"/>
                <a:ea typeface="Work Sans Light"/>
                <a:cs typeface="Work Sans Light"/>
                <a:sym typeface="Work Sans Light"/>
              </a:rPr>
              <a:t>Qué hace el Sistema: Guardará datos de los nuevos usuarios que se desean registrar, actualizará el estado de reserva de las canchas en sus horarios establecidos, actualizará las cancelaciones realizadas por los usuarios, desarrollará reportes del porcentaje de reservas y cancelaciones de éstas en la semana.</a:t>
            </a:r>
            <a:endParaRPr sz="2000" dirty="0"/>
          </a:p>
          <a:p>
            <a:pPr marL="285750" marR="0" lvl="0" indent="-184150" algn="l" rtl="0">
              <a:spcBef>
                <a:spcPts val="0"/>
              </a:spcBef>
              <a:spcAft>
                <a:spcPts val="0"/>
              </a:spcAft>
              <a:buClr>
                <a:schemeClr val="dk1"/>
              </a:buClr>
              <a:buSzPts val="1600"/>
              <a:buFont typeface="Arial"/>
              <a:buNone/>
            </a:pPr>
            <a:endParaRPr sz="2000" dirty="0">
              <a:solidFill>
                <a:schemeClr val="dk1"/>
              </a:solidFill>
              <a:latin typeface="Work Sans Light"/>
              <a:ea typeface="Work Sans Light"/>
              <a:cs typeface="Work Sans Light"/>
              <a:sym typeface="Work Sans Light"/>
            </a:endParaRPr>
          </a:p>
          <a:p>
            <a:pPr marR="0" lvl="0" algn="l" rtl="0">
              <a:spcBef>
                <a:spcPts val="0"/>
              </a:spcBef>
              <a:spcAft>
                <a:spcPts val="0"/>
              </a:spcAft>
              <a:buClr>
                <a:schemeClr val="dk1"/>
              </a:buClr>
              <a:buSzPts val="1600"/>
            </a:pPr>
            <a:r>
              <a:rPr lang="es-MX" sz="2000" dirty="0">
                <a:solidFill>
                  <a:schemeClr val="dk1"/>
                </a:solidFill>
                <a:latin typeface="Work Sans Light"/>
                <a:ea typeface="Work Sans Light"/>
                <a:cs typeface="Work Sans Light"/>
                <a:sym typeface="Work Sans Light"/>
              </a:rPr>
              <a:t>Qué NO hace el Sistema: enviar información de reservas por correo o SMS, ingreso a sesión por parte de los usuarios con alguna contraseña </a:t>
            </a:r>
            <a:endParaRPr sz="2000" dirty="0"/>
          </a:p>
          <a:p>
            <a:pPr marL="285750" marR="0" lvl="0" indent="-184150" algn="l" rtl="0">
              <a:spcBef>
                <a:spcPts val="0"/>
              </a:spcBef>
              <a:spcAft>
                <a:spcPts val="0"/>
              </a:spcAft>
              <a:buClr>
                <a:schemeClr val="dk1"/>
              </a:buClr>
              <a:buSzPts val="1600"/>
              <a:buFont typeface="Arial"/>
              <a:buNone/>
            </a:pPr>
            <a:endParaRPr sz="2000" dirty="0">
              <a:solidFill>
                <a:schemeClr val="dk1"/>
              </a:solidFill>
              <a:latin typeface="Work Sans Light"/>
              <a:ea typeface="Work Sans Light"/>
              <a:cs typeface="Work Sans Light"/>
              <a:sym typeface="Work Sans Light"/>
            </a:endParaRPr>
          </a:p>
          <a:p>
            <a:pPr marR="0" lvl="0" algn="l" rtl="0">
              <a:spcBef>
                <a:spcPts val="0"/>
              </a:spcBef>
              <a:spcAft>
                <a:spcPts val="0"/>
              </a:spcAft>
              <a:buClr>
                <a:schemeClr val="dk1"/>
              </a:buClr>
              <a:buSzPts val="1600"/>
            </a:pPr>
            <a:r>
              <a:rPr lang="es-MX" sz="2000" dirty="0">
                <a:solidFill>
                  <a:schemeClr val="dk1"/>
                </a:solidFill>
                <a:latin typeface="Work Sans Light"/>
                <a:ea typeface="Work Sans Light"/>
                <a:cs typeface="Work Sans Light"/>
                <a:sym typeface="Work Sans Light"/>
              </a:rPr>
              <a:t>Tecnologías: Se utiliza una arquitectura vista controlador, con un Back-</a:t>
            </a:r>
            <a:r>
              <a:rPr lang="es-MX" sz="2000" dirty="0" err="1">
                <a:solidFill>
                  <a:schemeClr val="dk1"/>
                </a:solidFill>
                <a:latin typeface="Work Sans Light"/>
                <a:ea typeface="Work Sans Light"/>
                <a:cs typeface="Work Sans Light"/>
                <a:sym typeface="Work Sans Light"/>
              </a:rPr>
              <a:t>End</a:t>
            </a:r>
            <a:r>
              <a:rPr lang="es-MX" sz="2000" dirty="0">
                <a:solidFill>
                  <a:schemeClr val="dk1"/>
                </a:solidFill>
                <a:latin typeface="Work Sans Light"/>
                <a:ea typeface="Work Sans Light"/>
                <a:cs typeface="Work Sans Light"/>
                <a:sym typeface="Work Sans Light"/>
              </a:rPr>
              <a:t> en </a:t>
            </a:r>
            <a:r>
              <a:rPr lang="es-MX" sz="2000" dirty="0" err="1">
                <a:solidFill>
                  <a:schemeClr val="dk1"/>
                </a:solidFill>
                <a:latin typeface="Work Sans Light"/>
                <a:ea typeface="Work Sans Light"/>
                <a:cs typeface="Work Sans Light"/>
                <a:sym typeface="Work Sans Light"/>
              </a:rPr>
              <a:t>Pytony</a:t>
            </a:r>
            <a:r>
              <a:rPr lang="es-MX" sz="2000" dirty="0">
                <a:solidFill>
                  <a:schemeClr val="dk1"/>
                </a:solidFill>
                <a:latin typeface="Work Sans Light"/>
                <a:ea typeface="Work Sans Light"/>
                <a:cs typeface="Work Sans Light"/>
                <a:sym typeface="Work Sans Light"/>
              </a:rPr>
              <a:t> D-Jango, y un </a:t>
            </a:r>
            <a:r>
              <a:rPr lang="es-MX" sz="2000" dirty="0" err="1">
                <a:solidFill>
                  <a:schemeClr val="dk1"/>
                </a:solidFill>
                <a:latin typeface="Work Sans Light"/>
                <a:ea typeface="Work Sans Light"/>
                <a:cs typeface="Work Sans Light"/>
                <a:sym typeface="Work Sans Light"/>
              </a:rPr>
              <a:t>Frond-End</a:t>
            </a:r>
            <a:r>
              <a:rPr lang="es-MX" sz="2000" dirty="0">
                <a:solidFill>
                  <a:schemeClr val="dk1"/>
                </a:solidFill>
                <a:latin typeface="Work Sans Light"/>
                <a:ea typeface="Work Sans Light"/>
                <a:cs typeface="Work Sans Light"/>
                <a:sym typeface="Work Sans Light"/>
              </a:rPr>
              <a:t> en HTML, CSS.</a:t>
            </a:r>
            <a:endParaRPr sz="2000" b="1"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b="1"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dirty="0"/>
          </a:p>
        </p:txBody>
      </p:sp>
      <p:pic>
        <p:nvPicPr>
          <p:cNvPr id="167" name="Google Shape;167;p24"/>
          <p:cNvPicPr preferRelativeResize="0"/>
          <p:nvPr/>
        </p:nvPicPr>
        <p:blipFill>
          <a:blip r:embed="rId3">
            <a:alphaModFix/>
          </a:blip>
          <a:stretch>
            <a:fillRect/>
          </a:stretch>
        </p:blipFill>
        <p:spPr>
          <a:xfrm>
            <a:off x="8450325" y="131563"/>
            <a:ext cx="1169800" cy="1128300"/>
          </a:xfrm>
          <a:prstGeom prst="rect">
            <a:avLst/>
          </a:prstGeom>
          <a:noFill/>
          <a:ln>
            <a:noFill/>
          </a:ln>
        </p:spPr>
      </p:pic>
      <p:pic>
        <p:nvPicPr>
          <p:cNvPr id="168" name="Google Shape;168;p24"/>
          <p:cNvPicPr preferRelativeResize="0"/>
          <p:nvPr/>
        </p:nvPicPr>
        <p:blipFill>
          <a:blip r:embed="rId4">
            <a:alphaModFix/>
          </a:blip>
          <a:stretch>
            <a:fillRect/>
          </a:stretch>
        </p:blipFill>
        <p:spPr>
          <a:xfrm>
            <a:off x="9620125" y="110477"/>
            <a:ext cx="1277800" cy="1170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175" name="Google Shape;175;p25"/>
          <p:cNvSpPr txBox="1"/>
          <p:nvPr/>
        </p:nvSpPr>
        <p:spPr>
          <a:xfrm>
            <a:off x="705438" y="3395473"/>
            <a:ext cx="3854400" cy="160039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ct val="100000"/>
              <a:buFont typeface="Arial" panose="020B0604020202020204" pitchFamily="34" charset="0"/>
              <a:buChar char="•"/>
            </a:pPr>
            <a:r>
              <a:rPr lang="es-MX" dirty="0">
                <a:solidFill>
                  <a:schemeClr val="dk1"/>
                </a:solidFill>
                <a:latin typeface="Work Sans Light"/>
                <a:ea typeface="Work Sans Light"/>
                <a:cs typeface="Work Sans Light"/>
                <a:sym typeface="Work Sans Light"/>
              </a:rPr>
              <a:t>Presentación del Proyecto</a:t>
            </a:r>
            <a:endParaRPr dirty="0"/>
          </a:p>
          <a:p>
            <a:pPr marL="285750" marR="0" lvl="0" indent="-285750" algn="l" rtl="0">
              <a:spcBef>
                <a:spcPts val="0"/>
              </a:spcBef>
              <a:spcAft>
                <a:spcPts val="0"/>
              </a:spcAft>
              <a:buClr>
                <a:schemeClr val="dk1"/>
              </a:buClr>
              <a:buSzPts val="1400"/>
              <a:buFont typeface="Arial" panose="020B0604020202020204" pitchFamily="34" charset="0"/>
              <a:buChar char="•"/>
            </a:pPr>
            <a:r>
              <a:rPr lang="es-MX" dirty="0">
                <a:solidFill>
                  <a:schemeClr val="dk1"/>
                </a:solidFill>
                <a:latin typeface="Work Sans Light"/>
                <a:ea typeface="Work Sans Light"/>
                <a:cs typeface="Work Sans Light"/>
                <a:sym typeface="Work Sans Light"/>
                <a:hlinkClick r:id="rId3"/>
              </a:rPr>
              <a:t>Técnicas de levantamiento de información</a:t>
            </a:r>
            <a:endParaRPr dirty="0"/>
          </a:p>
          <a:p>
            <a:pPr marL="285750" marR="0" lvl="0" indent="-285750" algn="l" rtl="0">
              <a:spcBef>
                <a:spcPts val="0"/>
              </a:spcBef>
              <a:spcAft>
                <a:spcPts val="0"/>
              </a:spcAft>
              <a:buClr>
                <a:schemeClr val="dk1"/>
              </a:buClr>
              <a:buSzPts val="1400"/>
              <a:buFont typeface="Arial" panose="020B0604020202020204" pitchFamily="34" charset="0"/>
              <a:buChar char="•"/>
            </a:pPr>
            <a:r>
              <a:rPr lang="es-MX" dirty="0">
                <a:solidFill>
                  <a:schemeClr val="dk1"/>
                </a:solidFill>
                <a:latin typeface="Work Sans Light"/>
                <a:ea typeface="Work Sans Light"/>
                <a:cs typeface="Work Sans Light"/>
                <a:sym typeface="Work Sans Light"/>
                <a:hlinkClick r:id="rId4"/>
              </a:rPr>
              <a:t>Historias de usuario</a:t>
            </a:r>
            <a:endParaRPr lang="es-MX"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panose="020B0604020202020204" pitchFamily="34" charset="0"/>
              <a:buChar char="•"/>
            </a:pPr>
            <a:r>
              <a:rPr lang="es-MX" dirty="0">
                <a:solidFill>
                  <a:schemeClr val="dk1"/>
                </a:solidFill>
                <a:latin typeface="Work Sans Light"/>
                <a:ea typeface="Work Sans Light"/>
                <a:cs typeface="Work Sans Light"/>
                <a:sym typeface="Work Sans Light"/>
                <a:hlinkClick r:id="rId5"/>
              </a:rPr>
              <a:t>Mockups</a:t>
            </a:r>
            <a:endParaRPr dirty="0"/>
          </a:p>
          <a:p>
            <a:pPr marL="285750" marR="0" lvl="0" indent="-285750" algn="l" rtl="0">
              <a:spcBef>
                <a:spcPts val="0"/>
              </a:spcBef>
              <a:spcAft>
                <a:spcPts val="0"/>
              </a:spcAft>
              <a:buClr>
                <a:schemeClr val="dk1"/>
              </a:buClr>
              <a:buSzPts val="1400"/>
              <a:buFont typeface="Arial" panose="020B0604020202020204" pitchFamily="34" charset="0"/>
              <a:buChar char="•"/>
            </a:pPr>
            <a:r>
              <a:rPr lang="es-MX" dirty="0">
                <a:solidFill>
                  <a:schemeClr val="dk1"/>
                </a:solidFill>
                <a:latin typeface="Work Sans Light"/>
                <a:ea typeface="Work Sans Light"/>
                <a:cs typeface="Work Sans Light"/>
                <a:sym typeface="Work Sans Light"/>
                <a:hlinkClick r:id="rId6"/>
              </a:rPr>
              <a:t>Evidencia del modelo relacional MR</a:t>
            </a:r>
            <a:endParaRPr dirty="0"/>
          </a:p>
          <a:p>
            <a:pPr marL="285750" marR="0" lvl="0" indent="-285750" algn="l" rtl="0">
              <a:spcBef>
                <a:spcPts val="0"/>
              </a:spcBef>
              <a:spcAft>
                <a:spcPts val="0"/>
              </a:spcAft>
              <a:buClr>
                <a:schemeClr val="dk1"/>
              </a:buClr>
              <a:buSzPts val="1400"/>
              <a:buFont typeface="Arial" panose="020B0604020202020204" pitchFamily="34" charset="0"/>
              <a:buChar char="•"/>
            </a:pPr>
            <a:r>
              <a:rPr lang="es-MX" dirty="0">
                <a:solidFill>
                  <a:schemeClr val="dk1"/>
                </a:solidFill>
                <a:latin typeface="Work Sans Light"/>
                <a:ea typeface="Work Sans Light"/>
                <a:cs typeface="Work Sans Light"/>
                <a:sym typeface="Work Sans Light"/>
                <a:hlinkClick r:id="rId7"/>
              </a:rPr>
              <a:t>Diccionario de Datos </a:t>
            </a:r>
            <a:endParaRPr sz="1400" dirty="0">
              <a:solidFill>
                <a:schemeClr val="dk1"/>
              </a:solidFill>
              <a:latin typeface="Work Sans Light"/>
              <a:ea typeface="Work Sans Light"/>
              <a:cs typeface="Work Sans Light"/>
              <a:sym typeface="Work Sans Light"/>
            </a:endParaRPr>
          </a:p>
        </p:txBody>
      </p:sp>
      <p:grpSp>
        <p:nvGrpSpPr>
          <p:cNvPr id="176" name="Google Shape;176;p25"/>
          <p:cNvGrpSpPr/>
          <p:nvPr/>
        </p:nvGrpSpPr>
        <p:grpSpPr>
          <a:xfrm>
            <a:off x="400197" y="3023332"/>
            <a:ext cx="3239167" cy="347863"/>
            <a:chOff x="668953" y="1494678"/>
            <a:chExt cx="3239167" cy="347863"/>
          </a:xfrm>
        </p:grpSpPr>
        <p:sp>
          <p:nvSpPr>
            <p:cNvPr id="177" name="Google Shape;177;p25"/>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 name="Google Shape;178;p25"/>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Segundo Trimestre</a:t>
              </a:r>
              <a:endParaRPr/>
            </a:p>
          </p:txBody>
        </p:sp>
      </p:grpSp>
      <p:grpSp>
        <p:nvGrpSpPr>
          <p:cNvPr id="179" name="Google Shape;179;p25"/>
          <p:cNvGrpSpPr/>
          <p:nvPr/>
        </p:nvGrpSpPr>
        <p:grpSpPr>
          <a:xfrm>
            <a:off x="3934295" y="1784838"/>
            <a:ext cx="3239167" cy="347863"/>
            <a:chOff x="668953" y="1494678"/>
            <a:chExt cx="3239167" cy="347863"/>
          </a:xfrm>
        </p:grpSpPr>
        <p:sp>
          <p:nvSpPr>
            <p:cNvPr id="180" name="Google Shape;180;p25"/>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 name="Google Shape;181;p25"/>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Tercer Trimestre</a:t>
              </a:r>
              <a:endParaRPr/>
            </a:p>
          </p:txBody>
        </p:sp>
      </p:grpSp>
      <p:sp>
        <p:nvSpPr>
          <p:cNvPr id="182" name="Google Shape;182;p25"/>
          <p:cNvSpPr txBox="1"/>
          <p:nvPr/>
        </p:nvSpPr>
        <p:spPr>
          <a:xfrm>
            <a:off x="4169808" y="2225769"/>
            <a:ext cx="3854400" cy="11697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panose="020B0604020202020204" pitchFamily="34" charset="0"/>
              <a:buChar char="•"/>
            </a:pPr>
            <a:r>
              <a:rPr lang="es-MX" dirty="0">
                <a:solidFill>
                  <a:schemeClr val="dk1"/>
                </a:solidFill>
                <a:latin typeface="Work Sans Light"/>
                <a:ea typeface="Work Sans Light"/>
                <a:cs typeface="Work Sans Light"/>
                <a:sym typeface="Work Sans Light"/>
                <a:hlinkClick r:id="rId8"/>
              </a:rPr>
              <a:t>Diagrama de Casos de Uso</a:t>
            </a:r>
            <a:endParaRPr dirty="0"/>
          </a:p>
          <a:p>
            <a:pPr marL="285750" marR="0" lvl="0" indent="-285750" algn="l" rtl="0">
              <a:spcBef>
                <a:spcPts val="0"/>
              </a:spcBef>
              <a:spcAft>
                <a:spcPts val="0"/>
              </a:spcAft>
              <a:buClr>
                <a:schemeClr val="dk1"/>
              </a:buClr>
              <a:buSzPts val="1400"/>
              <a:buFont typeface="Arial" panose="020B0604020202020204" pitchFamily="34" charset="0"/>
              <a:buChar char="•"/>
            </a:pPr>
            <a:r>
              <a:rPr lang="es-MX" dirty="0">
                <a:solidFill>
                  <a:schemeClr val="dk1"/>
                </a:solidFill>
                <a:latin typeface="Work Sans Light"/>
                <a:ea typeface="Work Sans Light"/>
                <a:cs typeface="Work Sans Light"/>
                <a:sym typeface="Work Sans Light"/>
                <a:hlinkClick r:id="rId9"/>
              </a:rPr>
              <a:t>Sentencias DDL y DML </a:t>
            </a:r>
            <a:endParaRPr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panose="020B0604020202020204" pitchFamily="34" charset="0"/>
              <a:buChar char="•"/>
            </a:pPr>
            <a:r>
              <a:rPr lang="es-MX" dirty="0">
                <a:solidFill>
                  <a:schemeClr val="dk1"/>
                </a:solidFill>
                <a:latin typeface="Work Sans Light"/>
                <a:ea typeface="Work Sans Light"/>
                <a:cs typeface="Work Sans Light"/>
                <a:sym typeface="Work Sans Light"/>
              </a:rPr>
              <a:t>Construcción del sistema de información en BD</a:t>
            </a:r>
            <a:endParaRPr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panose="020B0604020202020204" pitchFamily="34" charset="0"/>
              <a:buChar char="•"/>
            </a:pPr>
            <a:r>
              <a:rPr lang="es-MX" dirty="0">
                <a:solidFill>
                  <a:schemeClr val="dk1"/>
                </a:solidFill>
                <a:latin typeface="Work Sans Light"/>
                <a:ea typeface="Work Sans Light"/>
                <a:cs typeface="Work Sans Light"/>
                <a:sym typeface="Work Sans Light"/>
              </a:rPr>
              <a:t>Uso del sistema control de versiones</a:t>
            </a:r>
            <a:endParaRPr dirty="0">
              <a:solidFill>
                <a:schemeClr val="dk1"/>
              </a:solidFill>
              <a:latin typeface="Work Sans Light"/>
              <a:ea typeface="Work Sans Light"/>
              <a:cs typeface="Work Sans Light"/>
              <a:sym typeface="Work Sans Light"/>
            </a:endParaRPr>
          </a:p>
        </p:txBody>
      </p:sp>
      <p:grpSp>
        <p:nvGrpSpPr>
          <p:cNvPr id="183" name="Google Shape;183;p25"/>
          <p:cNvGrpSpPr/>
          <p:nvPr/>
        </p:nvGrpSpPr>
        <p:grpSpPr>
          <a:xfrm>
            <a:off x="3934305" y="4996269"/>
            <a:ext cx="3239167" cy="347863"/>
            <a:chOff x="668953" y="1494678"/>
            <a:chExt cx="3239167" cy="347863"/>
          </a:xfrm>
        </p:grpSpPr>
        <p:sp>
          <p:nvSpPr>
            <p:cNvPr id="184" name="Google Shape;184;p25"/>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 name="Google Shape;185;p25"/>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Cuarto Trimestre</a:t>
              </a:r>
              <a:endParaRPr/>
            </a:p>
          </p:txBody>
        </p:sp>
      </p:grpSp>
      <p:sp>
        <p:nvSpPr>
          <p:cNvPr id="186" name="Google Shape;186;p25"/>
          <p:cNvSpPr txBox="1"/>
          <p:nvPr/>
        </p:nvSpPr>
        <p:spPr>
          <a:xfrm>
            <a:off x="4162808" y="5493789"/>
            <a:ext cx="3854400" cy="9543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panose="020B0604020202020204" pitchFamily="34" charset="0"/>
              <a:buChar char="•"/>
            </a:pPr>
            <a:r>
              <a:rPr lang="es-MX" dirty="0">
                <a:solidFill>
                  <a:schemeClr val="dk1"/>
                </a:solidFill>
                <a:latin typeface="Work Sans Light"/>
                <a:ea typeface="Work Sans Light"/>
                <a:cs typeface="Work Sans Light"/>
                <a:sym typeface="Work Sans Light"/>
              </a:rPr>
              <a:t>Prototipo navegable</a:t>
            </a:r>
            <a:endParaRPr dirty="0"/>
          </a:p>
          <a:p>
            <a:pPr marL="285750" marR="0" lvl="0" indent="-285750" algn="l" rtl="0">
              <a:spcBef>
                <a:spcPts val="0"/>
              </a:spcBef>
              <a:spcAft>
                <a:spcPts val="0"/>
              </a:spcAft>
              <a:buClr>
                <a:schemeClr val="dk1"/>
              </a:buClr>
              <a:buSzPts val="1400"/>
              <a:buFont typeface="Arial" panose="020B0604020202020204" pitchFamily="34" charset="0"/>
              <a:buChar char="•"/>
            </a:pPr>
            <a:r>
              <a:rPr lang="es-MX" dirty="0">
                <a:solidFill>
                  <a:schemeClr val="dk1"/>
                </a:solidFill>
                <a:latin typeface="Work Sans Light"/>
                <a:ea typeface="Work Sans Light"/>
                <a:cs typeface="Work Sans Light"/>
                <a:sym typeface="Work Sans Light"/>
              </a:rPr>
              <a:t>Proyecto con un 50% de avances </a:t>
            </a:r>
            <a:endParaRPr dirty="0"/>
          </a:p>
          <a:p>
            <a:pPr marL="285750" marR="0" lvl="0" indent="-285750" algn="l" rtl="0">
              <a:spcBef>
                <a:spcPts val="0"/>
              </a:spcBef>
              <a:spcAft>
                <a:spcPts val="0"/>
              </a:spcAft>
              <a:buClr>
                <a:schemeClr val="dk1"/>
              </a:buClr>
              <a:buSzPts val="1400"/>
              <a:buFont typeface="Arial" panose="020B0604020202020204" pitchFamily="34" charset="0"/>
              <a:buChar char="•"/>
            </a:pPr>
            <a:r>
              <a:rPr lang="es-MX" dirty="0">
                <a:solidFill>
                  <a:schemeClr val="dk1"/>
                </a:solidFill>
                <a:latin typeface="Work Sans Light"/>
                <a:ea typeface="Work Sans Light"/>
                <a:cs typeface="Work Sans Light"/>
                <a:sym typeface="Work Sans Light"/>
                <a:hlinkClick r:id="rId10"/>
              </a:rPr>
              <a:t>Diagrama de clases</a:t>
            </a:r>
            <a:endParaRPr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panose="020B0604020202020204" pitchFamily="34" charset="0"/>
              <a:buChar char="•"/>
            </a:pPr>
            <a:r>
              <a:rPr lang="es-MX" dirty="0">
                <a:solidFill>
                  <a:schemeClr val="dk1"/>
                </a:solidFill>
                <a:latin typeface="Work Sans Light"/>
                <a:ea typeface="Work Sans Light"/>
                <a:cs typeface="Work Sans Light"/>
                <a:sym typeface="Work Sans Light"/>
              </a:rPr>
              <a:t>Uso del sistema control de versiones </a:t>
            </a:r>
            <a:endParaRPr dirty="0">
              <a:solidFill>
                <a:schemeClr val="dk1"/>
              </a:solidFill>
              <a:latin typeface="Work Sans Light"/>
              <a:ea typeface="Work Sans Light"/>
              <a:cs typeface="Work Sans Light"/>
              <a:sym typeface="Work Sans Light"/>
            </a:endParaRPr>
          </a:p>
        </p:txBody>
      </p:sp>
      <p:sp>
        <p:nvSpPr>
          <p:cNvPr id="187" name="Google Shape;187;p25"/>
          <p:cNvSpPr txBox="1"/>
          <p:nvPr/>
        </p:nvSpPr>
        <p:spPr>
          <a:xfrm>
            <a:off x="7802875" y="3950375"/>
            <a:ext cx="3239100" cy="20319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panose="020B0604020202020204" pitchFamily="34" charset="0"/>
              <a:buChar char="•"/>
            </a:pPr>
            <a:r>
              <a:rPr lang="es-MX" dirty="0">
                <a:solidFill>
                  <a:schemeClr val="dk1"/>
                </a:solidFill>
                <a:latin typeface="Work Sans Light"/>
                <a:ea typeface="Work Sans Light"/>
                <a:cs typeface="Work Sans Light"/>
                <a:sym typeface="Work Sans Light"/>
              </a:rPr>
              <a:t>Realización de pruebas unitarias del software</a:t>
            </a:r>
            <a:endParaRPr dirty="0"/>
          </a:p>
          <a:p>
            <a:pPr marL="285750" marR="0" lvl="0" indent="-285750" algn="l" rtl="0">
              <a:spcBef>
                <a:spcPts val="0"/>
              </a:spcBef>
              <a:spcAft>
                <a:spcPts val="0"/>
              </a:spcAft>
              <a:buClr>
                <a:schemeClr val="dk1"/>
              </a:buClr>
              <a:buSzPts val="1400"/>
              <a:buFont typeface="Arial" panose="020B0604020202020204" pitchFamily="34" charset="0"/>
              <a:buChar char="•"/>
            </a:pPr>
            <a:r>
              <a:rPr lang="es-MX" dirty="0">
                <a:solidFill>
                  <a:schemeClr val="dk1"/>
                </a:solidFill>
                <a:latin typeface="Work Sans Light"/>
                <a:ea typeface="Work Sans Light"/>
                <a:cs typeface="Work Sans Light"/>
                <a:sym typeface="Work Sans Light"/>
              </a:rPr>
              <a:t>Documentación de las pruebas unitarias del software</a:t>
            </a:r>
            <a:endParaRPr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panose="020B0604020202020204" pitchFamily="34" charset="0"/>
              <a:buChar char="•"/>
            </a:pPr>
            <a:r>
              <a:rPr lang="es-MX" dirty="0">
                <a:solidFill>
                  <a:schemeClr val="dk1"/>
                </a:solidFill>
                <a:latin typeface="Work Sans Light"/>
                <a:ea typeface="Work Sans Light"/>
                <a:cs typeface="Work Sans Light"/>
                <a:sym typeface="Work Sans Light"/>
              </a:rPr>
              <a:t>Presentación de manual técnico y manual de usuario</a:t>
            </a:r>
            <a:endParaRPr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panose="020B0604020202020204" pitchFamily="34" charset="0"/>
              <a:buChar char="•"/>
            </a:pPr>
            <a:r>
              <a:rPr lang="es-MX" dirty="0">
                <a:solidFill>
                  <a:schemeClr val="dk1"/>
                </a:solidFill>
                <a:latin typeface="Work Sans Light"/>
                <a:ea typeface="Work Sans Light"/>
                <a:cs typeface="Work Sans Light"/>
                <a:sym typeface="Work Sans Light"/>
              </a:rPr>
              <a:t>Uso del sistema control de versiones </a:t>
            </a:r>
            <a:endParaRPr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panose="020B0604020202020204" pitchFamily="34" charset="0"/>
              <a:buChar char="•"/>
            </a:pPr>
            <a:r>
              <a:rPr lang="es-MX" dirty="0">
                <a:solidFill>
                  <a:schemeClr val="dk1"/>
                </a:solidFill>
                <a:latin typeface="Work Sans Light"/>
                <a:ea typeface="Work Sans Light"/>
                <a:cs typeface="Work Sans Light"/>
                <a:sym typeface="Work Sans Light"/>
              </a:rPr>
              <a:t>Proyecto terminado al 100%</a:t>
            </a:r>
            <a:endParaRPr dirty="0">
              <a:solidFill>
                <a:schemeClr val="dk1"/>
              </a:solidFill>
              <a:latin typeface="Work Sans Light"/>
              <a:ea typeface="Work Sans Light"/>
              <a:cs typeface="Work Sans Light"/>
              <a:sym typeface="Work Sans Light"/>
            </a:endParaRPr>
          </a:p>
        </p:txBody>
      </p:sp>
      <p:pic>
        <p:nvPicPr>
          <p:cNvPr id="188" name="Google Shape;188;p25"/>
          <p:cNvPicPr preferRelativeResize="0"/>
          <p:nvPr/>
        </p:nvPicPr>
        <p:blipFill>
          <a:blip r:embed="rId11">
            <a:alphaModFix/>
          </a:blip>
          <a:stretch>
            <a:fillRect/>
          </a:stretch>
        </p:blipFill>
        <p:spPr>
          <a:xfrm>
            <a:off x="8450325" y="131563"/>
            <a:ext cx="1169800" cy="1128300"/>
          </a:xfrm>
          <a:prstGeom prst="rect">
            <a:avLst/>
          </a:prstGeom>
          <a:noFill/>
          <a:ln>
            <a:noFill/>
          </a:ln>
        </p:spPr>
      </p:pic>
      <p:grpSp>
        <p:nvGrpSpPr>
          <p:cNvPr id="189" name="Google Shape;189;p25"/>
          <p:cNvGrpSpPr/>
          <p:nvPr/>
        </p:nvGrpSpPr>
        <p:grpSpPr>
          <a:xfrm>
            <a:off x="7574366" y="3452865"/>
            <a:ext cx="3239100" cy="347744"/>
            <a:chOff x="668953" y="1494678"/>
            <a:chExt cx="3239100" cy="347744"/>
          </a:xfrm>
        </p:grpSpPr>
        <p:sp>
          <p:nvSpPr>
            <p:cNvPr id="190" name="Google Shape;190;p25"/>
            <p:cNvSpPr/>
            <p:nvPr/>
          </p:nvSpPr>
          <p:spPr>
            <a:xfrm>
              <a:off x="781688" y="1796822"/>
              <a:ext cx="972000" cy="456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25"/>
            <p:cNvSpPr txBox="1"/>
            <p:nvPr/>
          </p:nvSpPr>
          <p:spPr>
            <a:xfrm>
              <a:off x="668953" y="1494678"/>
              <a:ext cx="3239100" cy="294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Quinto Trimestre</a:t>
              </a:r>
              <a:endParaRPr/>
            </a:p>
          </p:txBody>
        </p:sp>
      </p:grpSp>
      <p:pic>
        <p:nvPicPr>
          <p:cNvPr id="192" name="Google Shape;192;p25"/>
          <p:cNvPicPr preferRelativeResize="0"/>
          <p:nvPr/>
        </p:nvPicPr>
        <p:blipFill>
          <a:blip r:embed="rId12">
            <a:alphaModFix/>
          </a:blip>
          <a:stretch>
            <a:fillRect/>
          </a:stretch>
        </p:blipFill>
        <p:spPr>
          <a:xfrm>
            <a:off x="9620125" y="110477"/>
            <a:ext cx="1277800" cy="1170475"/>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a76c2f31-3199-4c12-b982-c92587099853}" enabled="1" method="Privileged" siteId="{22e95ac8-1e3b-4edf-92da-03d573857579}" contentBits="0" removed="0"/>
</clbl:labelList>
</file>

<file path=docProps/app.xml><?xml version="1.0" encoding="utf-8"?>
<Properties xmlns="http://schemas.openxmlformats.org/officeDocument/2006/extended-properties" xmlns:vt="http://schemas.openxmlformats.org/officeDocument/2006/docPropsVTypes">
  <TotalTime>860</TotalTime>
  <Words>983</Words>
  <Application>Microsoft Office PowerPoint</Application>
  <PresentationFormat>Panorámica</PresentationFormat>
  <Paragraphs>78</Paragraphs>
  <Slides>10</Slides>
  <Notes>10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Arial</vt:lpstr>
      <vt:lpstr>Calibri</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 </vt:lpstr>
      <vt:lpstr>OBJETIVOS </vt:lpstr>
      <vt:lpstr>JUSTIFICACION</vt:lpstr>
      <vt:lpstr>ALCANCE</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Tafur Rincon Jostin Mack Brayan</cp:lastModifiedBy>
  <cp:revision>5</cp:revision>
  <dcterms:modified xsi:type="dcterms:W3CDTF">2024-09-04T18:33:56Z</dcterms:modified>
</cp:coreProperties>
</file>